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292"/>
    <a:srgbClr val="337389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67"/>
    <p:restoredTop sz="94772"/>
  </p:normalViewPr>
  <p:slideViewPr>
    <p:cSldViewPr snapToGrid="0">
      <p:cViewPr>
        <p:scale>
          <a:sx n="86" d="100"/>
          <a:sy n="86" d="100"/>
        </p:scale>
        <p:origin x="6656" y="1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30/05/2024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ZoneTexte 23">
            <a:extLst>
              <a:ext uri="{FF2B5EF4-FFF2-40B4-BE49-F238E27FC236}">
                <a16:creationId xmlns:a16="http://schemas.microsoft.com/office/drawing/2014/main" id="{25285DB4-B060-D847-75DD-C73E875F51F8}"/>
              </a:ext>
            </a:extLst>
          </p:cNvPr>
          <p:cNvSpPr txBox="1"/>
          <p:nvPr/>
        </p:nvSpPr>
        <p:spPr>
          <a:xfrm>
            <a:off x="1008010" y="467938"/>
            <a:ext cx="554365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sources d’une croissance économique soutenable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grpSp>
        <p:nvGrpSpPr>
          <p:cNvPr id="80" name="Groupe 79">
            <a:extLst>
              <a:ext uri="{FF2B5EF4-FFF2-40B4-BE49-F238E27FC236}">
                <a16:creationId xmlns:a16="http://schemas.microsoft.com/office/drawing/2014/main" id="{C00EFB36-21DE-AD08-1B83-8C38149629C1}"/>
              </a:ext>
            </a:extLst>
          </p:cNvPr>
          <p:cNvGrpSpPr/>
          <p:nvPr/>
        </p:nvGrpSpPr>
        <p:grpSpPr>
          <a:xfrm>
            <a:off x="1326668" y="1391279"/>
            <a:ext cx="4906336" cy="2112459"/>
            <a:chOff x="908390" y="1371600"/>
            <a:chExt cx="4906336" cy="2112459"/>
          </a:xfrm>
        </p:grpSpPr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74E3F651-E3CC-CD74-880C-C8DB64A30F5D}"/>
                </a:ext>
              </a:extLst>
            </p:cNvPr>
            <p:cNvSpPr/>
            <p:nvPr/>
          </p:nvSpPr>
          <p:spPr>
            <a:xfrm>
              <a:off x="2156793" y="1371600"/>
              <a:ext cx="2514200" cy="292705"/>
            </a:xfrm>
            <a:prstGeom prst="roundRect">
              <a:avLst>
                <a:gd name="adj" fmla="val 24888"/>
              </a:avLst>
            </a:prstGeom>
            <a:solidFill>
              <a:srgbClr val="59B99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Les sources de la croissance</a:t>
              </a:r>
            </a:p>
          </p:txBody>
        </p:sp>
        <p:cxnSp>
          <p:nvCxnSpPr>
            <p:cNvPr id="13" name="Connecteur droit avec flèche 12">
              <a:extLst>
                <a:ext uri="{FF2B5EF4-FFF2-40B4-BE49-F238E27FC236}">
                  <a16:creationId xmlns:a16="http://schemas.microsoft.com/office/drawing/2014/main" id="{B9195160-E73D-7461-2A39-7D65946DA71D}"/>
                </a:ext>
              </a:extLst>
            </p:cNvPr>
            <p:cNvCxnSpPr>
              <a:cxnSpLocks/>
              <a:stCxn id="9" idx="2"/>
            </p:cNvCxnSpPr>
            <p:nvPr/>
          </p:nvCxnSpPr>
          <p:spPr>
            <a:xfrm>
              <a:off x="3413893" y="1664305"/>
              <a:ext cx="0" cy="292705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non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F5649159-DA61-8CDE-03FC-B941BD81B528}"/>
                </a:ext>
              </a:extLst>
            </p:cNvPr>
            <p:cNvSpPr/>
            <p:nvPr/>
          </p:nvSpPr>
          <p:spPr>
            <a:xfrm>
              <a:off x="908390" y="2294589"/>
              <a:ext cx="2514200" cy="523084"/>
            </a:xfrm>
            <a:prstGeom prst="roundRect">
              <a:avLst>
                <a:gd name="adj" fmla="val 21953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Augmentation des facteurs capital et travail</a:t>
              </a:r>
            </a:p>
          </p:txBody>
        </p:sp>
        <p:sp>
          <p:nvSpPr>
            <p:cNvPr id="49" name="Rectangle : coins arrondis 48">
              <a:extLst>
                <a:ext uri="{FF2B5EF4-FFF2-40B4-BE49-F238E27FC236}">
                  <a16:creationId xmlns:a16="http://schemas.microsoft.com/office/drawing/2014/main" id="{4C8E082D-0106-94C7-58C3-65A48915610F}"/>
                </a:ext>
              </a:extLst>
            </p:cNvPr>
            <p:cNvSpPr/>
            <p:nvPr/>
          </p:nvSpPr>
          <p:spPr>
            <a:xfrm>
              <a:off x="3753037" y="2405127"/>
              <a:ext cx="1835912" cy="318291"/>
            </a:xfrm>
            <a:prstGeom prst="roundRect">
              <a:avLst>
                <a:gd name="adj" fmla="val 30166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Progrès technique</a:t>
              </a:r>
            </a:p>
          </p:txBody>
        </p:sp>
        <p:sp>
          <p:nvSpPr>
            <p:cNvPr id="59" name="Rectangle : coins arrondis 58">
              <a:extLst>
                <a:ext uri="{FF2B5EF4-FFF2-40B4-BE49-F238E27FC236}">
                  <a16:creationId xmlns:a16="http://schemas.microsoft.com/office/drawing/2014/main" id="{A2674E9F-4684-C17B-E107-A5658F9BD531}"/>
                </a:ext>
              </a:extLst>
            </p:cNvPr>
            <p:cNvSpPr/>
            <p:nvPr/>
          </p:nvSpPr>
          <p:spPr>
            <a:xfrm>
              <a:off x="3527260" y="3193912"/>
              <a:ext cx="2287466" cy="290147"/>
            </a:xfrm>
            <a:prstGeom prst="roundRect">
              <a:avLst>
                <a:gd name="adj" fmla="val 32857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  <a:ea typeface="Open Sans" pitchFamily="2" charset="0"/>
                  <a:cs typeface="Open Sans" pitchFamily="2" charset="0"/>
                </a:rPr>
                <a:t>Favorisé par l’innovation</a:t>
              </a: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75D05236-FCAB-BD9E-095E-FBA4255973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334975" y="3361107"/>
              <a:ext cx="34891" cy="41869"/>
            </a:xfrm>
            <a:prstGeom prst="rect">
              <a:avLst/>
            </a:prstGeom>
          </p:spPr>
        </p:pic>
        <p:cxnSp>
          <p:nvCxnSpPr>
            <p:cNvPr id="32" name="Connecteur en angle 31">
              <a:extLst>
                <a:ext uri="{FF2B5EF4-FFF2-40B4-BE49-F238E27FC236}">
                  <a16:creationId xmlns:a16="http://schemas.microsoft.com/office/drawing/2014/main" id="{ED0DEF7B-6F32-304C-2861-DCA109B52BBD}"/>
                </a:ext>
              </a:extLst>
            </p:cNvPr>
            <p:cNvCxnSpPr>
              <a:cxnSpLocks/>
              <a:stCxn id="49" idx="0"/>
              <a:endCxn id="14" idx="0"/>
            </p:cNvCxnSpPr>
            <p:nvPr/>
          </p:nvCxnSpPr>
          <p:spPr>
            <a:xfrm rot="16200000" flipV="1">
              <a:off x="3362973" y="1097106"/>
              <a:ext cx="110538" cy="2505503"/>
            </a:xfrm>
            <a:prstGeom prst="bentConnector3">
              <a:avLst>
                <a:gd name="adj1" fmla="val 410210"/>
              </a:avLst>
            </a:prstGeom>
            <a:ln w="31750">
              <a:solidFill>
                <a:srgbClr val="929292"/>
              </a:solidFill>
              <a:headEnd type="triangle" w="med" len="lg"/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avec flèche 77">
              <a:extLst>
                <a:ext uri="{FF2B5EF4-FFF2-40B4-BE49-F238E27FC236}">
                  <a16:creationId xmlns:a16="http://schemas.microsoft.com/office/drawing/2014/main" id="{72B89444-EC60-9B3B-CA76-44A4EB26CC1C}"/>
                </a:ext>
              </a:extLst>
            </p:cNvPr>
            <p:cNvCxnSpPr>
              <a:cxnSpLocks/>
              <a:stCxn id="49" idx="2"/>
              <a:endCxn id="59" idx="0"/>
            </p:cNvCxnSpPr>
            <p:nvPr/>
          </p:nvCxnSpPr>
          <p:spPr>
            <a:xfrm>
              <a:off x="4670993" y="2723418"/>
              <a:ext cx="0" cy="470494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e 174">
            <a:extLst>
              <a:ext uri="{FF2B5EF4-FFF2-40B4-BE49-F238E27FC236}">
                <a16:creationId xmlns:a16="http://schemas.microsoft.com/office/drawing/2014/main" id="{8227947C-0E97-A3F9-C193-7AB5FCFEDA34}"/>
              </a:ext>
            </a:extLst>
          </p:cNvPr>
          <p:cNvGrpSpPr/>
          <p:nvPr/>
        </p:nvGrpSpPr>
        <p:grpSpPr>
          <a:xfrm>
            <a:off x="475902" y="4226699"/>
            <a:ext cx="6607869" cy="2829099"/>
            <a:chOff x="667224" y="4226699"/>
            <a:chExt cx="6607869" cy="2829099"/>
          </a:xfrm>
        </p:grpSpPr>
        <p:sp>
          <p:nvSpPr>
            <p:cNvPr id="37" name="Rectangle : coins arrondis 36">
              <a:extLst>
                <a:ext uri="{FF2B5EF4-FFF2-40B4-BE49-F238E27FC236}">
                  <a16:creationId xmlns:a16="http://schemas.microsoft.com/office/drawing/2014/main" id="{FC66F984-4E7A-5F21-E715-C4301859CEE9}"/>
                </a:ext>
              </a:extLst>
            </p:cNvPr>
            <p:cNvSpPr/>
            <p:nvPr/>
          </p:nvSpPr>
          <p:spPr>
            <a:xfrm>
              <a:off x="1413589" y="4226699"/>
              <a:ext cx="3196427" cy="292705"/>
            </a:xfrm>
            <a:prstGeom prst="roundRect">
              <a:avLst/>
            </a:prstGeom>
            <a:solidFill>
              <a:srgbClr val="59B99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Objectif : une croissance soutenable</a:t>
              </a:r>
            </a:p>
          </p:txBody>
        </p: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B978E7BE-547B-DB0E-1955-B7A0C380E82E}"/>
                </a:ext>
              </a:extLst>
            </p:cNvPr>
            <p:cNvCxnSpPr>
              <a:cxnSpLocks/>
              <a:endCxn id="42" idx="0"/>
            </p:cNvCxnSpPr>
            <p:nvPr/>
          </p:nvCxnSpPr>
          <p:spPr>
            <a:xfrm>
              <a:off x="2978996" y="4519404"/>
              <a:ext cx="0" cy="689796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 : coins arrondis 38">
              <a:extLst>
                <a:ext uri="{FF2B5EF4-FFF2-40B4-BE49-F238E27FC236}">
                  <a16:creationId xmlns:a16="http://schemas.microsoft.com/office/drawing/2014/main" id="{A87F03A1-5B0D-1C7B-F042-81979D24491C}"/>
                </a:ext>
              </a:extLst>
            </p:cNvPr>
            <p:cNvSpPr/>
            <p:nvPr/>
          </p:nvSpPr>
          <p:spPr>
            <a:xfrm>
              <a:off x="667224" y="5209514"/>
              <a:ext cx="1492727" cy="523084"/>
            </a:xfrm>
            <a:prstGeom prst="roundRect">
              <a:avLst>
                <a:gd name="adj" fmla="val 13647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Développement durable</a:t>
              </a:r>
            </a:p>
          </p:txBody>
        </p:sp>
        <p:sp>
          <p:nvSpPr>
            <p:cNvPr id="42" name="Rectangle : coins arrondis 41">
              <a:extLst>
                <a:ext uri="{FF2B5EF4-FFF2-40B4-BE49-F238E27FC236}">
                  <a16:creationId xmlns:a16="http://schemas.microsoft.com/office/drawing/2014/main" id="{5465F6F5-71D2-39A8-5AA1-5BAAAD61EA4B}"/>
                </a:ext>
              </a:extLst>
            </p:cNvPr>
            <p:cNvSpPr/>
            <p:nvPr/>
          </p:nvSpPr>
          <p:spPr>
            <a:xfrm>
              <a:off x="2367308" y="5209200"/>
              <a:ext cx="1223375" cy="540462"/>
            </a:xfrm>
            <a:prstGeom prst="roundRect">
              <a:avLst>
                <a:gd name="adj" fmla="val 15325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Transition écologique</a:t>
              </a:r>
            </a:p>
          </p:txBody>
        </p:sp>
        <p:sp>
          <p:nvSpPr>
            <p:cNvPr id="43" name="Rectangle : coins arrondis 42">
              <a:extLst>
                <a:ext uri="{FF2B5EF4-FFF2-40B4-BE49-F238E27FC236}">
                  <a16:creationId xmlns:a16="http://schemas.microsoft.com/office/drawing/2014/main" id="{80DE37A1-59C3-456E-E218-D27CA5D7EB95}"/>
                </a:ext>
              </a:extLst>
            </p:cNvPr>
            <p:cNvSpPr/>
            <p:nvPr/>
          </p:nvSpPr>
          <p:spPr>
            <a:xfrm>
              <a:off x="2801379" y="6549571"/>
              <a:ext cx="1358894" cy="488328"/>
            </a:xfrm>
            <a:prstGeom prst="roundRect">
              <a:avLst>
                <a:gd name="adj" fmla="val 17074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  <a:ea typeface="Open Sans" pitchFamily="2" charset="0"/>
                  <a:cs typeface="Open Sans" pitchFamily="2" charset="0"/>
                </a:rPr>
                <a:t>Économie collaboration</a:t>
              </a:r>
            </a:p>
          </p:txBody>
        </p:sp>
        <p:pic>
          <p:nvPicPr>
            <p:cNvPr id="44" name="Image 43">
              <a:extLst>
                <a:ext uri="{FF2B5EF4-FFF2-40B4-BE49-F238E27FC236}">
                  <a16:creationId xmlns:a16="http://schemas.microsoft.com/office/drawing/2014/main" id="{0B509B19-7810-CC2C-4161-D43FF1F57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39800" y="6453106"/>
              <a:ext cx="34891" cy="41869"/>
            </a:xfrm>
            <a:prstGeom prst="rect">
              <a:avLst/>
            </a:prstGeom>
          </p:spPr>
        </p:pic>
        <p:cxnSp>
          <p:nvCxnSpPr>
            <p:cNvPr id="45" name="Connecteur en angle 44">
              <a:extLst>
                <a:ext uri="{FF2B5EF4-FFF2-40B4-BE49-F238E27FC236}">
                  <a16:creationId xmlns:a16="http://schemas.microsoft.com/office/drawing/2014/main" id="{4B740988-C0A6-03C4-B1E4-F216E63B6F15}"/>
                </a:ext>
              </a:extLst>
            </p:cNvPr>
            <p:cNvCxnSpPr>
              <a:cxnSpLocks/>
              <a:stCxn id="86" idx="0"/>
              <a:endCxn id="39" idx="0"/>
            </p:cNvCxnSpPr>
            <p:nvPr/>
          </p:nvCxnSpPr>
          <p:spPr>
            <a:xfrm rot="16200000" flipV="1">
              <a:off x="3134462" y="3488641"/>
              <a:ext cx="5939" cy="3447685"/>
            </a:xfrm>
            <a:prstGeom prst="bentConnector3">
              <a:avLst>
                <a:gd name="adj1" fmla="val 6718286"/>
              </a:avLst>
            </a:prstGeom>
            <a:ln w="31750">
              <a:solidFill>
                <a:srgbClr val="929292"/>
              </a:solidFill>
              <a:headEnd type="triangle" w="med" len="lg"/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Rectangle : coins arrondis 50">
              <a:extLst>
                <a:ext uri="{FF2B5EF4-FFF2-40B4-BE49-F238E27FC236}">
                  <a16:creationId xmlns:a16="http://schemas.microsoft.com/office/drawing/2014/main" id="{3B609991-E470-4AA2-6D94-8CE0F8E01681}"/>
                </a:ext>
              </a:extLst>
            </p:cNvPr>
            <p:cNvSpPr/>
            <p:nvPr/>
          </p:nvSpPr>
          <p:spPr>
            <a:xfrm>
              <a:off x="4295706" y="6545748"/>
              <a:ext cx="1131134" cy="510050"/>
            </a:xfrm>
            <a:prstGeom prst="roundRect">
              <a:avLst>
                <a:gd name="adj" fmla="val 18881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  <a:ea typeface="Open Sans" pitchFamily="2" charset="0"/>
                  <a:cs typeface="Open Sans" pitchFamily="2" charset="0"/>
                </a:rPr>
                <a:t>Économie circulaire</a:t>
              </a:r>
            </a:p>
          </p:txBody>
        </p:sp>
        <p:sp>
          <p:nvSpPr>
            <p:cNvPr id="54" name="Rectangle : coins arrondis 53">
              <a:extLst>
                <a:ext uri="{FF2B5EF4-FFF2-40B4-BE49-F238E27FC236}">
                  <a16:creationId xmlns:a16="http://schemas.microsoft.com/office/drawing/2014/main" id="{9BA5DE84-C128-B40D-CEB8-A9697142498B}"/>
                </a:ext>
              </a:extLst>
            </p:cNvPr>
            <p:cNvSpPr/>
            <p:nvPr/>
          </p:nvSpPr>
          <p:spPr>
            <a:xfrm>
              <a:off x="5570970" y="6554436"/>
              <a:ext cx="1704123" cy="492672"/>
            </a:xfrm>
            <a:prstGeom prst="roundRect">
              <a:avLst>
                <a:gd name="adj" fmla="val 16193"/>
              </a:avLst>
            </a:prstGeom>
            <a:solidFill>
              <a:srgbClr val="E4686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  <a:ea typeface="Open Sans" pitchFamily="2" charset="0"/>
                  <a:cs typeface="Open Sans" pitchFamily="2" charset="0"/>
                </a:rPr>
                <a:t>Économie sociale et solidaire</a:t>
              </a:r>
            </a:p>
          </p:txBody>
        </p:sp>
        <p:sp>
          <p:nvSpPr>
            <p:cNvPr id="86" name="Rectangle : coins arrondis 85">
              <a:extLst>
                <a:ext uri="{FF2B5EF4-FFF2-40B4-BE49-F238E27FC236}">
                  <a16:creationId xmlns:a16="http://schemas.microsoft.com/office/drawing/2014/main" id="{59E2CBE5-0338-67D0-80AB-56EB98C3C3F8}"/>
                </a:ext>
              </a:extLst>
            </p:cNvPr>
            <p:cNvSpPr/>
            <p:nvPr/>
          </p:nvSpPr>
          <p:spPr>
            <a:xfrm>
              <a:off x="3774421" y="5215453"/>
              <a:ext cx="2173704" cy="510050"/>
            </a:xfrm>
            <a:prstGeom prst="roundRect">
              <a:avLst>
                <a:gd name="adj" fmla="val 21261"/>
              </a:avLst>
            </a:prstGeom>
            <a:solidFill>
              <a:srgbClr val="F7C175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8903" tIns="39561" rIns="98903" bIns="39561" rtlCol="0" anchor="ctr">
              <a:spAutoFit/>
            </a:bodyPr>
            <a:lstStyle/>
            <a:p>
              <a:pPr algn="ctr"/>
              <a:r>
                <a:rPr lang="fr-FR" sz="1200" b="1" dirty="0">
                  <a:latin typeface="Open Sans" pitchFamily="2" charset="0"/>
                </a:rPr>
                <a:t>De nouvelles formes d’activités économiques</a:t>
              </a:r>
            </a:p>
          </p:txBody>
        </p:sp>
        <p:cxnSp>
          <p:nvCxnSpPr>
            <p:cNvPr id="128" name="Connecteur en angle 127">
              <a:extLst>
                <a:ext uri="{FF2B5EF4-FFF2-40B4-BE49-F238E27FC236}">
                  <a16:creationId xmlns:a16="http://schemas.microsoft.com/office/drawing/2014/main" id="{00C30CEF-A97D-9AE9-10CA-74C96E6CF3D3}"/>
                </a:ext>
              </a:extLst>
            </p:cNvPr>
            <p:cNvCxnSpPr>
              <a:cxnSpLocks/>
              <a:stCxn id="54" idx="0"/>
              <a:endCxn id="43" idx="0"/>
            </p:cNvCxnSpPr>
            <p:nvPr/>
          </p:nvCxnSpPr>
          <p:spPr>
            <a:xfrm rot="16200000" flipV="1">
              <a:off x="4949497" y="5080901"/>
              <a:ext cx="4865" cy="2942206"/>
            </a:xfrm>
            <a:prstGeom prst="bentConnector3">
              <a:avLst>
                <a:gd name="adj1" fmla="val 9396280"/>
              </a:avLst>
            </a:prstGeom>
            <a:ln w="31750">
              <a:solidFill>
                <a:srgbClr val="929292"/>
              </a:solidFill>
              <a:headEnd type="triangle" w="med" len="lg"/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cteur droit avec flèche 131">
              <a:extLst>
                <a:ext uri="{FF2B5EF4-FFF2-40B4-BE49-F238E27FC236}">
                  <a16:creationId xmlns:a16="http://schemas.microsoft.com/office/drawing/2014/main" id="{81BECBF0-0CE6-F6E7-6B50-50C41D40A3F5}"/>
                </a:ext>
              </a:extLst>
            </p:cNvPr>
            <p:cNvCxnSpPr>
              <a:cxnSpLocks/>
              <a:stCxn id="86" idx="2"/>
              <a:endCxn id="51" idx="0"/>
            </p:cNvCxnSpPr>
            <p:nvPr/>
          </p:nvCxnSpPr>
          <p:spPr>
            <a:xfrm>
              <a:off x="4861273" y="5725503"/>
              <a:ext cx="0" cy="820245"/>
            </a:xfrm>
            <a:prstGeom prst="straightConnector1">
              <a:avLst/>
            </a:prstGeom>
            <a:ln w="31750">
              <a:solidFill>
                <a:srgbClr val="929292"/>
              </a:solidFill>
              <a:tailEnd type="triangle" w="med" len="lg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693739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44</Words>
  <Application>Microsoft Macintosh PowerPoint</Application>
  <PresentationFormat>Personnalisé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Samuel Biney</cp:lastModifiedBy>
  <cp:revision>17</cp:revision>
  <dcterms:created xsi:type="dcterms:W3CDTF">2024-05-15T14:38:44Z</dcterms:created>
  <dcterms:modified xsi:type="dcterms:W3CDTF">2024-05-30T09:44:54Z</dcterms:modified>
</cp:coreProperties>
</file>